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58" r:id="rId12"/>
    <p:sldId id="270" r:id="rId13"/>
    <p:sldId id="267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2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714792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上海电子信息职业技术学院</a:t>
            </a:r>
            <a:br>
              <a:rPr lang="en-US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届</a:t>
            </a:r>
            <a:r>
              <a:rPr lang="zh-CN" altLang="en-US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en-US" altLang="zh-CN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毕业顶</a:t>
            </a:r>
            <a:r>
              <a:rPr lang="zh-CN" altLang="en-US" sz="5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岗</a:t>
            </a:r>
            <a:r>
              <a:rPr lang="zh-CN" altLang="en-US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实习</a:t>
            </a:r>
            <a:r>
              <a:rPr lang="en-US" altLang="zh-CN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br>
              <a:rPr lang="en-US" altLang="zh-CN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5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工作说明</a:t>
            </a:r>
            <a:endParaRPr lang="zh-CN" altLang="en-US" sz="5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02392"/>
            <a:ext cx="9144000" cy="1655762"/>
          </a:xfrm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电子技术与工程学院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二零一九年 十一月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9235" y="199278"/>
            <a:ext cx="10515600" cy="873760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charset="0"/>
              <a:buChar char="u"/>
            </a:pPr>
            <a:r>
              <a:rPr lang="en-US" altLang="zh-CN" sz="3600" dirty="0" smtClean="0"/>
              <a:t>《</a:t>
            </a:r>
            <a:r>
              <a:rPr lang="zh-CN" altLang="en-US" sz="3600" dirty="0" smtClean="0"/>
              <a:t>毕业顶岗实习</a:t>
            </a:r>
            <a:r>
              <a:rPr lang="en-US" altLang="zh-CN" sz="3600" dirty="0" smtClean="0"/>
              <a:t>》</a:t>
            </a:r>
            <a:r>
              <a:rPr lang="zh-CN" altLang="en-US" sz="3600" dirty="0" smtClean="0"/>
              <a:t>具体</a:t>
            </a:r>
            <a:r>
              <a:rPr lang="zh-CN" altLang="en-US" sz="3600" dirty="0"/>
              <a:t>流程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4118" y="860945"/>
            <a:ext cx="11421035" cy="5816749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申请岗位，填写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《学生顶岗实习申请表》（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需盖红章，交辅导员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实习过程中，如有实习单位调动，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填写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学生顶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岗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实习变更单位申请表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盖红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辅导员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单位确定后，学生、指导教师、企业三方合作制订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《学生顶岗实习任务书》（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交指导老师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登录学院顶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岗实习管理网站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，填写确切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联系方式及实习信息；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每周登录顶岗实习管理网站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，网上提交实习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周记；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实习中期，交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《学生毕业顶岗实习中期检查表》；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毕业生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对学校教育教学工作评价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调查表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毕业生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质量评价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调查表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（需改红章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月期中返校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与单位签署五联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单（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月期中返校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交辅导员老师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指导老师的帮助下，完成毕业实习报告的书写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实习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末期，交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《学生毕业顶岗实习过程评价表》（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需盖红章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，答辩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时交答辩老师）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实习期满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四个月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要求表格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上交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携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毕业顶岗实习报告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返校参加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顶岗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实习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答辩。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（答辩时间初定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月中下旬）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993390" y="111760"/>
            <a:ext cx="5323205" cy="6672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18730" y="311299"/>
            <a:ext cx="5349875" cy="612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/>
              <a:t>该表格必须由学生仔细、正确的填写具体顶岗实习的起始及截止</a:t>
            </a:r>
            <a:r>
              <a:rPr lang="zh-CN" altLang="en-US" dirty="0" smtClean="0"/>
              <a:t>日期（截止日期统一写</a:t>
            </a:r>
            <a:r>
              <a:rPr lang="en-US" altLang="zh-CN" dirty="0" smtClean="0"/>
              <a:t>2020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30</a:t>
            </a:r>
            <a:r>
              <a:rPr lang="zh-CN" altLang="en-US" dirty="0" smtClean="0"/>
              <a:t>日）；</a:t>
            </a:r>
            <a:endParaRPr lang="zh-CN" altLang="en-US" dirty="0"/>
          </a:p>
          <a:p>
            <a:pPr marL="285750" indent="-28575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/>
              <a:t>实习单位意见必须具备单位公章，无章视为无效，如有特殊情况，请及早上报系部，以便协调；</a:t>
            </a:r>
            <a:endParaRPr lang="zh-CN" altLang="en-US" dirty="0"/>
          </a:p>
          <a:p>
            <a:pPr marL="285750" indent="-28575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/>
              <a:t>表格必须有家长签名确定认可，如外地生源学生，家长不便在表上直接签字，则必须附有带家长签字的身份证（家长的身份证）复印件</a:t>
            </a:r>
            <a:r>
              <a:rPr lang="en-US" altLang="zh-CN" dirty="0"/>
              <a:t>\</a:t>
            </a:r>
            <a:r>
              <a:rPr lang="zh-CN" altLang="en-US" dirty="0"/>
              <a:t>传真件于表后以资证明；</a:t>
            </a:r>
            <a:endParaRPr lang="zh-CN" altLang="en-US" dirty="0"/>
          </a:p>
          <a:p>
            <a:pPr marL="285750" indent="-28575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/>
              <a:t>辅导员需审核学生填写内容是否正确、属实，签字确认后交系部；</a:t>
            </a:r>
            <a:endParaRPr lang="zh-CN" altLang="en-US" dirty="0"/>
          </a:p>
          <a:p>
            <a:pPr marL="285750" indent="-28575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 dirty="0"/>
              <a:t>系部审核通过，并由主任签字盖章后，此申请表才算正式生效，留系部</a:t>
            </a:r>
            <a:r>
              <a:rPr lang="zh-CN" altLang="en-US" dirty="0" smtClean="0"/>
              <a:t>备案。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5" y="17009"/>
            <a:ext cx="577605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020435" y="846455"/>
            <a:ext cx="56993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dirty="0"/>
              <a:t>原则上，不允许学生私自更换实习单位。一旦学生有不得已的原因更换实习单位，必须填写《学生顶岗实习变更单位申请表》；</a:t>
            </a:r>
            <a:endParaRPr lang="zh-CN" altLang="en-US" dirty="0"/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dirty="0"/>
              <a:t>变更表中的起始、截止日期请</a:t>
            </a:r>
            <a:r>
              <a:rPr lang="zh-CN" altLang="en-US" dirty="0" smtClean="0"/>
              <a:t>填写</a:t>
            </a:r>
            <a:r>
              <a:rPr lang="zh-CN" altLang="en-US" dirty="0"/>
              <a:t>确切</a:t>
            </a:r>
            <a:r>
              <a:rPr lang="zh-CN" altLang="en-US" dirty="0" smtClean="0"/>
              <a:t>；</a:t>
            </a:r>
            <a:endParaRPr lang="zh-CN" altLang="en-US" dirty="0"/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dirty="0"/>
              <a:t>变更表也必须具有单位公章，包括原单位和新单位；无公章视为无效，如有特殊原因，请及早上报系部，以便协调；</a:t>
            </a:r>
            <a:endParaRPr lang="zh-CN" altLang="en-US" dirty="0"/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dirty="0"/>
              <a:t>同申请表，变更表也必须家长签字或附身份证复印件；</a:t>
            </a:r>
            <a:endParaRPr lang="zh-CN" altLang="en-US" dirty="0"/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n"/>
            </a:pPr>
            <a:r>
              <a:rPr lang="zh-CN" altLang="en-US" dirty="0"/>
              <a:t>此表系部主任签字、盖章后才算有效，留系部备案。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25" y="153824"/>
            <a:ext cx="5672636" cy="6401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025515" y="2261870"/>
            <a:ext cx="555434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/>
              <a:t>确定实习单位后，学生、指导教师、实习企业三方，应针对学生实习岗位，制定</a:t>
            </a:r>
            <a:r>
              <a:rPr lang="zh-CN" altLang="en-US" sz="2400" dirty="0" smtClean="0"/>
              <a:t>《学生顶岗实习任务书》。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86" y="0"/>
            <a:ext cx="61055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033135" y="2351405"/>
            <a:ext cx="548195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/>
              <a:t>临近期中，需交</a:t>
            </a:r>
            <a:r>
              <a:rPr lang="zh-CN" altLang="en-US" sz="2400" dirty="0" smtClean="0"/>
              <a:t>《学生毕业顶岗实习中期检查表》</a:t>
            </a:r>
            <a:r>
              <a:rPr lang="zh-CN" altLang="en-US" sz="2400" dirty="0"/>
              <a:t>，表中带教老师指学生在企业中的带教师傅。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346075"/>
            <a:ext cx="4692650" cy="6222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013450" y="1486535"/>
            <a:ext cx="53873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40000"/>
              </a:lnSpc>
              <a:buFont typeface="Wingdings" panose="05000000000000000000" charset="0"/>
              <a:buChar char="n"/>
            </a:pPr>
            <a:r>
              <a:rPr lang="zh-CN" altLang="en-US" sz="2000" dirty="0"/>
              <a:t>《学生毕业顶岗实习过程评价表》是学生毕业顶岗实习成绩非常重要的依据，占总成绩的</a:t>
            </a:r>
            <a:r>
              <a:rPr lang="en-US" altLang="zh-CN" sz="2000" dirty="0"/>
              <a:t>40%</a:t>
            </a:r>
            <a:r>
              <a:rPr lang="zh-CN" altLang="en-US" sz="2000" dirty="0"/>
              <a:t>，所以每位毕业生必须在实习末期，向学校提供填写完整的《学生毕业顶岗实习过程评价表》；</a:t>
            </a:r>
            <a:endParaRPr lang="zh-CN" altLang="en-US" sz="2000" dirty="0"/>
          </a:p>
          <a:p>
            <a:pPr marL="285750" indent="-285750">
              <a:lnSpc>
                <a:spcPct val="140000"/>
              </a:lnSpc>
              <a:buFont typeface="Wingdings" panose="05000000000000000000" charset="0"/>
              <a:buChar char="n"/>
            </a:pPr>
            <a:endParaRPr lang="zh-CN" altLang="en-US" sz="2000" dirty="0"/>
          </a:p>
          <a:p>
            <a:pPr marL="342900" indent="-342900">
              <a:lnSpc>
                <a:spcPct val="140000"/>
              </a:lnSpc>
              <a:buFont typeface="Wingdings" panose="05000000000000000000" charset="0"/>
              <a:buChar char="n"/>
            </a:pPr>
            <a:r>
              <a:rPr lang="zh-CN" altLang="en-US" sz="2000" dirty="0"/>
              <a:t>该表格，必须盖有用人企业方的单位公章才算生效，发票章、人事章等其他</a:t>
            </a:r>
            <a:r>
              <a:rPr lang="zh-CN" altLang="en-US" sz="2000" dirty="0" smtClean="0"/>
              <a:t>印章无效。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0"/>
            <a:ext cx="52641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890260" y="2402840"/>
            <a:ext cx="5532120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/>
              <a:t>贯穿整个实习过程，学生在指导老师的指导帮助下，需完成</a:t>
            </a:r>
            <a:r>
              <a:rPr lang="zh-CN" altLang="en-US" sz="2400" dirty="0" smtClean="0"/>
              <a:t>《毕业顶岗实习报告》</a:t>
            </a:r>
            <a:r>
              <a:rPr lang="zh-CN" altLang="en-US" sz="2400" dirty="0"/>
              <a:t>，并在答辩之前，把纸质稿交到学校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/>
              <a:t>带</a:t>
            </a:r>
            <a:r>
              <a:rPr lang="zh-CN" altLang="en-US" sz="2400" dirty="0" smtClean="0"/>
              <a:t>教老师：企业老师</a:t>
            </a:r>
            <a:endParaRPr lang="en-US" altLang="zh-CN" sz="2400" dirty="0" smtClean="0"/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 smtClean="0"/>
              <a:t>联系教师：学校辅导员</a:t>
            </a:r>
            <a:endParaRPr lang="en-US" altLang="zh-CN" sz="2400" dirty="0" smtClean="0"/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zh-CN" altLang="en-US" sz="2400" dirty="0" smtClean="0"/>
              <a:t>指导教师：学院指定专任教师</a:t>
            </a:r>
            <a:endParaRPr lang="zh-CN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2434107" y="3168203"/>
            <a:ext cx="1210614" cy="244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18" y="0"/>
            <a:ext cx="462656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9415" y="230656"/>
            <a:ext cx="10515600" cy="845110"/>
          </a:xfrm>
        </p:spPr>
        <p:txBody>
          <a:bodyPr/>
          <a:lstStyle/>
          <a:p>
            <a:pPr marL="571500" indent="-571500">
              <a:buFont typeface="Wingdings" panose="05000000000000000000" charset="0"/>
              <a:buChar char="u"/>
            </a:pPr>
            <a:r>
              <a:rPr lang="zh-CN" altLang="en-US" dirty="0"/>
              <a:t>毕业顶岗实习成绩构成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6812" y="1946574"/>
            <a:ext cx="10515600" cy="9848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charset="0"/>
              <a:buChar char="n"/>
            </a:pPr>
            <a:r>
              <a:rPr lang="zh-CN" altLang="en-US" sz="2000" dirty="0">
                <a:latin typeface="+mj-lt"/>
                <a:ea typeface="+mj-lt"/>
              </a:rPr>
              <a:t>指导教师评分占</a:t>
            </a:r>
            <a:r>
              <a:rPr lang="en-US" altLang="zh-CN" sz="2000" dirty="0">
                <a:latin typeface="+mj-lt"/>
                <a:ea typeface="+mj-lt"/>
              </a:rPr>
              <a:t>20%</a:t>
            </a:r>
            <a:r>
              <a:rPr lang="zh-CN" altLang="en-US" sz="2000" dirty="0">
                <a:latin typeface="+mj-lt"/>
                <a:ea typeface="+mj-lt"/>
              </a:rPr>
              <a:t>，由指导教师评定，主要依据来源为学生登录我系毕业顶岗实习管理平台后信息更新、周记的递交情况</a:t>
            </a:r>
            <a:r>
              <a:rPr lang="zh-CN" altLang="en-US" dirty="0">
                <a:latin typeface="+mj-lt"/>
                <a:ea typeface="+mj-lt"/>
              </a:rPr>
              <a:t>。</a:t>
            </a:r>
            <a:endParaRPr lang="zh-CN" altLang="en-US" dirty="0">
              <a:latin typeface="+mj-lt"/>
              <a:ea typeface="+mj-lt"/>
            </a:endParaRPr>
          </a:p>
        </p:txBody>
      </p:sp>
      <p:pic>
        <p:nvPicPr>
          <p:cNvPr id="11" name="图片 10" descr="%_QP[AN9G%J6KSVBX4O1[4V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62255" y="3193415"/>
            <a:ext cx="5394960" cy="32251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799455" y="3178810"/>
            <a:ext cx="6125845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/>
              <a:t>学生</a:t>
            </a:r>
            <a:r>
              <a:rPr lang="zh-CN" altLang="en-US" sz="2800" dirty="0"/>
              <a:t>顶岗实习管理平台地址为：http://dgsx.stiei.edu.cn:8082/；</a:t>
            </a:r>
            <a:endParaRPr lang="zh-CN" altLang="en-US" sz="28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ym typeface="+mn-ea"/>
              </a:rPr>
              <a:t>学生登录用户名为学号，学号中英文字母一律使用大写，初始密码为</a:t>
            </a:r>
            <a:r>
              <a:rPr lang="zh-CN" altLang="en-US" sz="2800" dirty="0" smtClean="0">
                <a:sym typeface="+mn-ea"/>
              </a:rPr>
              <a:t>：学生</a:t>
            </a:r>
            <a:r>
              <a:rPr lang="en-US" altLang="zh-CN" sz="2800" dirty="0" smtClean="0">
                <a:sym typeface="+mn-ea"/>
              </a:rPr>
              <a:t>8</a:t>
            </a:r>
            <a:r>
              <a:rPr lang="zh-CN" altLang="en-US" sz="2800" smtClean="0">
                <a:sym typeface="+mn-ea"/>
              </a:rPr>
              <a:t>位生日，</a:t>
            </a:r>
            <a:r>
              <a:rPr lang="zh-CN" altLang="en-US" sz="2800" dirty="0">
                <a:sym typeface="+mn-ea"/>
              </a:rPr>
              <a:t>首次登录后请即刻更改密码。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32965" y="1084729"/>
            <a:ext cx="7385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毕业顶岗实习成绩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周记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20%+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20%+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实习报告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20%+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企业评价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9641"/>
            <a:ext cx="8698907" cy="2785929"/>
          </a:xfrm>
        </p:spPr>
        <p:txBody>
          <a:bodyPr/>
          <a:lstStyle/>
          <a:p>
            <a:r>
              <a:rPr lang="zh-CN" altLang="en-US" sz="2400" dirty="0" smtClean="0"/>
              <a:t>进入后，先填写实习单位相关信息</a:t>
            </a:r>
            <a:endParaRPr lang="en-US" altLang="zh-CN" sz="2400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27" y="712508"/>
            <a:ext cx="8879080" cy="210203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8027" y="3281585"/>
            <a:ext cx="8879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然后按照周次，依次填写每一周的周记，每周的周记必须真实，字数</a:t>
            </a:r>
            <a:r>
              <a:rPr lang="en-US" altLang="zh-CN" sz="2000" dirty="0" smtClean="0"/>
              <a:t>300</a:t>
            </a:r>
            <a:r>
              <a:rPr lang="zh-CN" altLang="en-US" sz="2000" dirty="0" smtClean="0"/>
              <a:t>字以上（不可以网上抄袭，一旦发现，做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分处理）。</a:t>
            </a:r>
            <a:endParaRPr lang="zh-CN" altLang="en-US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27" y="3989471"/>
            <a:ext cx="8879080" cy="2821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内容占位符 12"/>
          <p:cNvSpPr>
            <a:spLocks noGrp="1"/>
          </p:cNvSpPr>
          <p:nvPr>
            <p:ph idx="1"/>
          </p:nvPr>
        </p:nvSpPr>
        <p:spPr>
          <a:xfrm>
            <a:off x="838200" y="673735"/>
            <a:ext cx="10515600" cy="930275"/>
          </a:xfrm>
        </p:spPr>
        <p:txBody>
          <a:bodyPr/>
          <a:lstStyle/>
          <a:p>
            <a:pPr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/>
              <a:t>企业评价表占</a:t>
            </a:r>
            <a:r>
              <a:rPr lang="en-US" altLang="zh-CN"/>
              <a:t>40%</a:t>
            </a:r>
            <a:r>
              <a:rPr lang="zh-CN" altLang="en-US"/>
              <a:t>，取决于企业评价表上的成绩，由单位决定；</a:t>
            </a:r>
            <a:endParaRPr lang="zh-CN" altLang="en-US"/>
          </a:p>
          <a:p>
            <a:pPr marL="0" indent="0">
              <a:lnSpc>
                <a:spcPct val="160000"/>
              </a:lnSpc>
              <a:buFont typeface="Wingdings" panose="05000000000000000000" charset="0"/>
              <a:buNone/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rcRect l="-86" r="4865" b="-2202"/>
          <a:stretch>
            <a:fillRect/>
          </a:stretch>
        </p:blipFill>
        <p:spPr>
          <a:xfrm>
            <a:off x="1499870" y="1670050"/>
            <a:ext cx="3629025" cy="50152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52" y="1604010"/>
            <a:ext cx="3757284" cy="489487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58130" y="1826895"/>
            <a:ext cx="5996305" cy="4351655"/>
          </a:xfrm>
        </p:spPr>
        <p:txBody>
          <a:bodyPr/>
          <a:lstStyle/>
          <a:p>
            <a:pPr marL="457200" indent="-45720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/>
              <a:t>论文审阅占</a:t>
            </a:r>
            <a:r>
              <a:rPr lang="en-US" altLang="zh-CN"/>
              <a:t>20%</a:t>
            </a:r>
            <a:r>
              <a:rPr lang="zh-CN" altLang="en-US"/>
              <a:t>，由论文审阅教师评定；</a:t>
            </a:r>
            <a:endParaRPr lang="zh-CN" altLang="en-US"/>
          </a:p>
          <a:p>
            <a:pPr marL="457200" indent="-457200">
              <a:lnSpc>
                <a:spcPct val="160000"/>
              </a:lnSpc>
              <a:buFont typeface="Wingdings" panose="05000000000000000000" charset="0"/>
              <a:buChar char="n"/>
            </a:pPr>
            <a:r>
              <a:rPr lang="zh-CN" altLang="en-US"/>
              <a:t>毕业答辩占</a:t>
            </a:r>
            <a:r>
              <a:rPr lang="en-US" altLang="zh-CN"/>
              <a:t>20%</a:t>
            </a:r>
            <a:r>
              <a:rPr lang="zh-CN" altLang="en-US"/>
              <a:t>，由答辩教师共同评定。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-2834" r="9529"/>
          <a:stretch>
            <a:fillRect/>
          </a:stretch>
        </p:blipFill>
        <p:spPr>
          <a:xfrm>
            <a:off x="422910" y="92075"/>
            <a:ext cx="4683125" cy="6602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WPS 演示</Application>
  <PresentationFormat>宽屏</PresentationFormat>
  <Paragraphs>65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Wingdings</vt:lpstr>
      <vt:lpstr>Arial Unicode MS</vt:lpstr>
      <vt:lpstr>Calibri Light</vt:lpstr>
      <vt:lpstr>Calibri</vt:lpstr>
      <vt:lpstr>Office 主题</vt:lpstr>
      <vt:lpstr>上海电子信息职业技术学院  2020届学生《毕业顶岗实习》 工作说明</vt:lpstr>
      <vt:lpstr>《毕业顶岗实习》具体流程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毕业顶岗实习成绩构成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zt-office</cp:lastModifiedBy>
  <cp:revision>53</cp:revision>
  <dcterms:created xsi:type="dcterms:W3CDTF">2015-11-04T01:48:00Z</dcterms:created>
  <dcterms:modified xsi:type="dcterms:W3CDTF">2019-11-08T05:21:40Z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2052-11.3.0.8632</vt:lpwstr>
  </property>
</Properties>
</file>